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316551eda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2316551ed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316551ed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316551ed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2316551eda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16551eda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16551ed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316551eda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2316551eda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16551eda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16551eda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2316551eda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316551eda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316551eda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2316551eda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2316551eda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2316551eda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2316551eda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2316551eda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316551eda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2316551eda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2316551eda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2316551eda_0_4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2316551eda_0_4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2316551eda_0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2316551eda_0_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2316551eda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2316551eda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1c4bc19b7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2316551eda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2316551eda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2316551eda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2316551eda_0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2316551eda_0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2316551eda_0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2316551eda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2316551eda_0_5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2316551eda_0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2316551eda_0_6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316551e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2316551e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2316551eda_0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12316551eda_0_6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2a2ff0f9b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2316551eda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2316551eda_0_6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2316551eda_0_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2316551eda_0_7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2316551eda_0_7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2316551eda_0_7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12316551eda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2316551ed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12316551eda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12316551eda_0_7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2316551eda_0_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2316551eda_0_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2316551eda_0_7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316551eda_0_7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2316551eda_0_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12316551eda_0_7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316551eda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316551eda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12316551eda_0_8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2316551eda_0_8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2316551eda_0_8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12316551eda_0_8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316551eda_0_8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2316551eda_0_8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2316551eda_0_8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2316551eda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2316551eda_0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2316551eda_0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12316551eda_0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316551eda_0_8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316551eda_0_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12316551eda_0_8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12316551eda_0_8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12316551eda_0_8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2316551eda_0_8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12316551eda_0_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316551eda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316551eda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316551eda_0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316551ed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316551ed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2316551ed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2316551eda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i="0" sz="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New_User_Seminar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sk.cyberinfrastructure.org/c/rmacc/65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ondemand.rc.colorado.edu/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username@login.rc.colorado.edu" TargetMode="External"/><Relationship Id="rId4" Type="http://schemas.openxmlformats.org/officeDocument/2006/relationships/hyperlink" Target="mailto:username@login.rc.colorado.ed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ondemand.rc.colorado.edu/" TargetMode="External"/><Relationship Id="rId4" Type="http://schemas.openxmlformats.org/officeDocument/2006/relationships/hyperlink" Target="https://ondemand.rc.colorado.edu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slurm.schedmd.com/sbatch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curc.readthedocs.io/" TargetMode="External"/><Relationship Id="rId4" Type="http://schemas.openxmlformats.org/officeDocument/2006/relationships/hyperlink" Target="https://www.colorado.edu/crdds/" TargetMode="External"/><Relationship Id="rId5" Type="http://schemas.openxmlformats.org/officeDocument/2006/relationships/hyperlink" Target="mailto:rc-help@colorado.edu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tinyurl.com/curc-survey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i="1" lang="en-US"/>
              <a:t>generally</a:t>
            </a:r>
            <a:r>
              <a:rPr lang="en-US"/>
              <a:t> has access to a single processor (</a:t>
            </a:r>
            <a:r>
              <a:rPr lang="en-US"/>
              <a:t>perhaps</a:t>
            </a:r>
            <a:r>
              <a:rPr lang="en-US"/>
              <a:t> multiple cores)</a:t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network (or cluster) of hardware we call “nodes” linked together with high-speed interconnects 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5" name="Google Shape;215;p25"/>
          <p:cNvGrpSpPr/>
          <p:nvPr/>
        </p:nvGrpSpPr>
        <p:grpSpPr>
          <a:xfrm>
            <a:off x="3681890" y="2976802"/>
            <a:ext cx="4828219" cy="2667978"/>
            <a:chOff x="2673175" y="2026525"/>
            <a:chExt cx="3893725" cy="1966375"/>
          </a:xfrm>
        </p:grpSpPr>
        <p:pic>
          <p:nvPicPr>
            <p:cNvPr id="216" name="Google Shape;21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0275" y="2435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000" y="20265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3175" y="31766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225" y="221920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2525" y="35120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75" y="3197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Google Shape;222;p25"/>
            <p:cNvCxnSpPr>
              <a:stCxn id="219" idx="3"/>
              <a:endCxn id="216" idx="1"/>
            </p:cNvCxnSpPr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25"/>
            <p:cNvCxnSpPr>
              <a:stCxn id="218" idx="3"/>
              <a:endCxn id="216" idx="2"/>
            </p:cNvCxnSpPr>
            <p:nvPr/>
          </p:nvCxnSpPr>
          <p:spPr>
            <a:xfrm flipH="1" rot="10800000">
              <a:off x="3177550" y="2916350"/>
              <a:ext cx="904800" cy="500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5"/>
            <p:cNvCxnSpPr>
              <a:stCxn id="216" idx="3"/>
              <a:endCxn id="217" idx="1"/>
            </p:cNvCxnSpPr>
            <p:nvPr/>
          </p:nvCxnSpPr>
          <p:spPr>
            <a:xfrm flipH="1" rot="10800000">
              <a:off x="4334650" y="2267075"/>
              <a:ext cx="658500" cy="408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5"/>
            <p:cNvCxnSpPr>
              <a:endCxn id="221" idx="1"/>
            </p:cNvCxnSpPr>
            <p:nvPr/>
          </p:nvCxnSpPr>
          <p:spPr>
            <a:xfrm>
              <a:off x="4082575" y="29162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5"/>
            <p:cNvCxnSpPr>
              <a:endCxn id="220" idx="1"/>
            </p:cNvCxnSpPr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5"/>
            <p:cNvCxnSpPr>
              <a:stCxn id="219" idx="2"/>
              <a:endCxn id="218" idx="0"/>
            </p:cNvCxnSpPr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5"/>
            <p:cNvCxnSpPr>
              <a:endCxn id="217" idx="1"/>
            </p:cNvCxnSpPr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5"/>
            <p:cNvCxnSpPr>
              <a:stCxn id="218" idx="3"/>
              <a:endCxn id="221" idx="1"/>
            </p:cNvCxnSpPr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5"/>
            <p:cNvCxnSpPr>
              <a:endCxn id="217" idx="2"/>
            </p:cNvCxnSpPr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5"/>
            <p:cNvCxnSpPr>
              <a:stCxn id="216" idx="3"/>
              <a:endCxn id="221" idx="0"/>
            </p:cNvCxnSpPr>
            <p:nvPr/>
          </p:nvCxnSpPr>
          <p:spPr>
            <a:xfrm>
              <a:off x="4334650" y="26759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5"/>
            <p:cNvCxnSpPr>
              <a:stCxn id="217" idx="2"/>
              <a:endCxn id="220" idx="1"/>
            </p:cNvCxnSpPr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</a:t>
            </a:r>
            <a:r>
              <a:rPr lang="en-US"/>
              <a:t>multiprocessor</a:t>
            </a:r>
            <a:r>
              <a:rPr lang="en-US"/>
              <a:t> environment that allows users to run jobs on several processors at once (also called parallel processing).</a:t>
            </a:r>
            <a:endParaRPr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1" name="Google Shape;241;p26"/>
          <p:cNvGrpSpPr/>
          <p:nvPr/>
        </p:nvGrpSpPr>
        <p:grpSpPr>
          <a:xfrm>
            <a:off x="3640709" y="2984879"/>
            <a:ext cx="4743426" cy="2777378"/>
            <a:chOff x="2654375" y="1965563"/>
            <a:chExt cx="3898599" cy="2233337"/>
          </a:xfrm>
        </p:grpSpPr>
        <p:cxnSp>
          <p:nvCxnSpPr>
            <p:cNvPr id="242" name="Google Shape;242;p26"/>
            <p:cNvCxnSpPr/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6"/>
            <p:cNvCxnSpPr>
              <a:endCxn id="244" idx="2"/>
            </p:cNvCxnSpPr>
            <p:nvPr/>
          </p:nvCxnSpPr>
          <p:spPr>
            <a:xfrm flipH="1" rot="10800000">
              <a:off x="3177400" y="2972250"/>
              <a:ext cx="918900" cy="44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6"/>
            <p:cNvCxnSpPr>
              <a:stCxn id="244" idx="3"/>
            </p:cNvCxnSpPr>
            <p:nvPr/>
          </p:nvCxnSpPr>
          <p:spPr>
            <a:xfrm flipH="1" rot="10800000">
              <a:off x="4334649" y="2267100"/>
              <a:ext cx="658500" cy="466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6"/>
            <p:cNvCxnSpPr>
              <a:stCxn id="244" idx="2"/>
            </p:cNvCxnSpPr>
            <p:nvPr/>
          </p:nvCxnSpPr>
          <p:spPr>
            <a:xfrm>
              <a:off x="4096300" y="2972250"/>
              <a:ext cx="495900" cy="465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6"/>
            <p:cNvCxnSpPr/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6"/>
            <p:cNvCxnSpPr/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6"/>
            <p:cNvCxnSpPr/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6"/>
            <p:cNvCxnSpPr/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6"/>
            <p:cNvCxnSpPr/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6"/>
            <p:cNvCxnSpPr>
              <a:stCxn id="244" idx="3"/>
            </p:cNvCxnSpPr>
            <p:nvPr/>
          </p:nvCxnSpPr>
          <p:spPr>
            <a:xfrm>
              <a:off x="4334649" y="2733900"/>
              <a:ext cx="509700" cy="463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6"/>
            <p:cNvCxnSpPr/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54" name="Google Shape;25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0025" y="21700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4375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950" y="24955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2775" y="1965563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63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6275" y="37222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i="1" lang="en-US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</a:t>
            </a:r>
            <a:r>
              <a:rPr lang="en-US"/>
              <a:t>GPU computing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Working on a puzzle by yourself (although enjoyable!) will take time, even if you’re fast!</a:t>
            </a:r>
            <a:endParaRPr/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3666797" y="2406662"/>
            <a:ext cx="5920684" cy="3509825"/>
            <a:chOff x="1084226" y="1375575"/>
            <a:chExt cx="5137699" cy="2838975"/>
          </a:xfrm>
        </p:grpSpPr>
        <p:pic>
          <p:nvPicPr>
            <p:cNvPr id="276" name="Google Shape;27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2075" y="1375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084226" y="2157499"/>
              <a:ext cx="2185599" cy="2057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speed it up by inviting friends over and enticing them with food!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happens if there are too many people?</a:t>
            </a:r>
            <a:endParaRPr/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6" name="Google Shape;286;p29"/>
          <p:cNvGrpSpPr/>
          <p:nvPr/>
        </p:nvGrpSpPr>
        <p:grpSpPr>
          <a:xfrm>
            <a:off x="2765048" y="2411676"/>
            <a:ext cx="5217787" cy="2991001"/>
            <a:chOff x="1726201" y="1411525"/>
            <a:chExt cx="5397524" cy="3024574"/>
          </a:xfrm>
        </p:grpSpPr>
        <p:pic>
          <p:nvPicPr>
            <p:cNvPr id="287" name="Google Shape;28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875" y="1696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26201" y="2233950"/>
              <a:ext cx="1519724" cy="14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1000" y="141152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6275" y="327587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i="1" lang="en-US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BIG Job</a:t>
              </a:r>
              <a:endParaRPr b="1" sz="2000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flipH="1" rot="10800000">
              <a:off x="2616750" y="2144350"/>
              <a:ext cx="1652100" cy="752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flipH="1" rot="10800000">
              <a:off x="2616750" y="2815450"/>
              <a:ext cx="1652100" cy="8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flipH="1" rot="10800000">
              <a:off x="4780244" y="28154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Resources</a:t>
            </a:r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</a:t>
            </a:r>
            <a:r>
              <a:rPr lang="en-US"/>
              <a:t>Alpine </a:t>
            </a:r>
            <a:endParaRPr/>
          </a:p>
        </p:txBody>
      </p:sp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540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the 3rd-generation HPC cluster at CURC, following:</a:t>
            </a:r>
            <a:endParaRPr sz="2550"/>
          </a:p>
          <a:p>
            <a:pPr indent="-3540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Janus</a:t>
            </a:r>
            <a:endParaRPr sz="2550"/>
          </a:p>
          <a:p>
            <a:pPr indent="-3540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RMACC Summit</a:t>
            </a:r>
            <a:endParaRPr sz="255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a heterogeneous cluster with hardware currently provided by CU Boulder</a:t>
            </a:r>
            <a:endParaRPr sz="2550"/>
          </a:p>
          <a:p>
            <a:pPr indent="-35409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Access currently limited to CU Boulder users</a:t>
            </a:r>
            <a:endParaRPr sz="255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540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Additional contributions provided from Colorado State University and Anschutz Medical Campus are planned for the near future</a:t>
            </a:r>
            <a:endParaRPr sz="2550"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  Instructor: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</a:t>
            </a:r>
            <a:r>
              <a:rPr lang="en-US" sz="2400"/>
              <a:t> on Alpine will be purchased and released in stages: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Alpine (stage 1):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64 General CPU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AMD Milan, 64 Core, 3.74G RAM/Core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NVIDIA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NVIDIA A100 (atop General CPU node)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AMD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AMD MI100 (atop General CPU node)</a:t>
            </a:r>
            <a:endParaRPr sz="2400"/>
          </a:p>
        </p:txBody>
      </p:sp>
      <p:sp>
        <p:nvSpPr>
          <p:cNvPr id="359" name="Google Shape;359;p3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Sharing workspaces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Project space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Scratch Space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PetaLibrary Space*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*If you have purchased PetaLibrary space</a:t>
            </a:r>
            <a:endParaRPr sz="1400"/>
          </a:p>
        </p:txBody>
      </p:sp>
      <p:sp>
        <p:nvSpPr>
          <p:cNvPr id="423" name="Google Shape;423;p3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flipH="1" rot="10800000">
              <a:off x="4988811" y="3130973"/>
              <a:ext cx="741000" cy="414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flipH="1" rot="10800000">
              <a:off x="3912125" y="2364689"/>
              <a:ext cx="71400" cy="19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flipH="1" rot="10800000">
              <a:off x="4077489" y="2270653"/>
              <a:ext cx="265200" cy="9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flipH="1" rot="10800000">
              <a:off x="4274168" y="2462406"/>
              <a:ext cx="231600" cy="144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36"/>
            <p:cNvCxnSpPr/>
            <p:nvPr/>
          </p:nvCxnSpPr>
          <p:spPr>
            <a:xfrm flipH="1" rot="10800000">
              <a:off x="6642934" y="1422663"/>
              <a:ext cx="111300" cy="27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/>
          <p:nvPr>
            <p:ph idx="1" type="body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Globus (</a:t>
            </a:r>
            <a:r>
              <a:rPr lang="en-US"/>
              <a:t>recommended</a:t>
            </a:r>
            <a:r>
              <a:rPr lang="en-US"/>
              <a:t>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GUI Web Application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Automates large transfers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Resumes failed </a:t>
            </a:r>
            <a:r>
              <a:rPr lang="en-US"/>
              <a:t>transfers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Distributes large transfers </a:t>
            </a:r>
            <a:r>
              <a:rPr lang="en-US"/>
              <a:t>across</a:t>
            </a:r>
            <a:r>
              <a:rPr lang="en-US"/>
              <a:t> DTNs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Endpoints that can shared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Transfer Nodes (DTN)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Internal CU network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Command line tools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scp, sftp, rsync, rclone</a:t>
            </a:r>
            <a:endParaRPr/>
          </a:p>
        </p:txBody>
      </p:sp>
      <p:sp>
        <p:nvSpPr>
          <p:cNvPr id="469" name="Google Shape;469;p3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flipH="1" rot="10800000">
              <a:off x="5256175" y="2227020"/>
              <a:ext cx="846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flipH="1" rot="10800000">
              <a:off x="5452327" y="2115262"/>
              <a:ext cx="315300" cy="11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flipH="1" rot="10800000">
              <a:off x="5686275" y="2342954"/>
              <a:ext cx="274800" cy="17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flipH="1" rot="10800000">
              <a:off x="7564098" y="2136657"/>
              <a:ext cx="179700" cy="45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</a:t>
            </a:r>
            <a:r>
              <a:rPr lang="en-US"/>
              <a:t>account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an RC Account</a:t>
            </a:r>
            <a:endParaRPr/>
          </a:p>
        </p:txBody>
      </p:sp>
      <p:sp>
        <p:nvSpPr>
          <p:cNvPr id="529" name="Google Shape;529;p4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8440" lvl="0" marL="228600" rtl="0" algn="l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University of Colorado, Boulder users and affiliates:</a:t>
            </a:r>
            <a:endParaRPr b="1" sz="1800"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Request an account through the RC Account request portal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800"/>
              <a:t> </a:t>
            </a:r>
            <a:endParaRPr sz="1800"/>
          </a:p>
          <a:p>
            <a:pPr indent="-21844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Colorado State University users:</a:t>
            </a:r>
            <a:endParaRPr b="1"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Request an CSU eID if you don’t have one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Fill out account application form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Duo authentication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Then get an RC user account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https://www.acns.colostate.edu/hpc/summit-get-started/</a:t>
            </a:r>
            <a:endParaRPr sz="1800"/>
          </a:p>
          <a:p>
            <a:pPr indent="-21844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RMACC Users:</a:t>
            </a:r>
            <a:endParaRPr b="1"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Contact your local representative, if known. Email rc-help@colorado.edu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We’ll guide you through the process</a:t>
            </a:r>
            <a:endParaRPr sz="1800"/>
          </a:p>
        </p:txBody>
      </p:sp>
      <p:sp>
        <p:nvSpPr>
          <p:cNvPr id="530" name="Google Shape;530;p4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1" marL="685800" rtl="0" algn="l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indent="-241300" lvl="1" marL="11430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indent="-248919" lvl="1" marL="11430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38" name="Google Shape;538;p4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Access to: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Alpine Cluster (also Summit)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Core Storage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PetaLibary Storage*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Gateways (CU Affiliates)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*If purchased</a:t>
            </a:r>
            <a:endParaRPr sz="1400"/>
          </a:p>
        </p:txBody>
      </p:sp>
      <p:sp>
        <p:nvSpPr>
          <p:cNvPr id="546" name="Google Shape;546;p4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indent="0" lvl="0" marL="685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indent="-241300" lvl="1" marL="6858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/>
          <p:nvPr>
            <p:ph idx="1" type="body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-US" sz="2000"/>
              <a:t>Duo smartphone app (</a:t>
            </a:r>
            <a:r>
              <a:rPr b="1" lang="en-US" sz="2000"/>
              <a:t>recommended</a:t>
            </a:r>
            <a:r>
              <a:rPr b="1" lang="en-US" sz="2000"/>
              <a:t>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b="1" lang="en-US" sz="2400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Mac or Linux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Terminal application</a:t>
            </a:r>
            <a:endParaRPr sz="1800"/>
          </a:p>
          <a:p>
            <a:pPr indent="0" lvl="0" marL="5207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Windows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PuTTY (recommended)</a:t>
            </a:r>
            <a:endParaRPr sz="18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Powershell</a:t>
            </a:r>
            <a:endParaRPr sz="1800"/>
          </a:p>
          <a:p>
            <a:pPr indent="0" lvl="0" marL="5207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Open OnDemand (</a:t>
            </a:r>
            <a:r>
              <a:rPr i="1" lang="en-US" sz="2400"/>
              <a:t>alternative for CU affiliates</a:t>
            </a:r>
            <a:r>
              <a:rPr lang="en-US" sz="2400"/>
              <a:t>)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For those less familiar with Linux (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To login to an RC login node:</a:t>
            </a:r>
            <a:endParaRPr sz="24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</a:t>
            </a:r>
            <a:r>
              <a:rPr lang="en-US" sz="27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/>
            </a:br>
            <a:r>
              <a:rPr lang="en-US" sz="2400"/>
              <a:t>Supply your IdentiKey password and your Duo app will alert you to confirm the login</a:t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767"/>
              <a:t>If you’re using a tutorial account (we provide password):</a:t>
            </a:r>
            <a:endParaRPr sz="1767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21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&lt;tutorial_user</a:t>
            </a:r>
            <a:r>
              <a:rPr b="1" lang="en-US" sz="2167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&gt;@tlogin1.rc.colorado.edu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1" name="Google Shape;591;p4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flipH="1" rot="10800000">
            <a:off x="803407" y="4801642"/>
            <a:ext cx="10585200" cy="9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CURC Open OnDemand is a browser based, integrated, single access point for all of your HPC resources at CU Research Computing.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Visit</a:t>
            </a:r>
            <a:r>
              <a:rPr lang="en-US" sz="2400">
                <a:uFill>
                  <a:noFill/>
                </a:uFill>
                <a:hlinkClick r:id="rId3"/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https://ondemand.rc.colorado.edu</a:t>
            </a:r>
            <a:r>
              <a:rPr lang="en-US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 Boulder </a:t>
            </a:r>
            <a:r>
              <a:rPr i="1" lang="en-US" sz="2400"/>
              <a:t>only</a:t>
            </a:r>
            <a:r>
              <a:rPr lang="en-US" sz="2400"/>
              <a:t> at the moment</a:t>
            </a:r>
            <a:endParaRPr sz="2400"/>
          </a:p>
        </p:txBody>
      </p:sp>
      <p:sp>
        <p:nvSpPr>
          <p:cNvPr id="600" name="Google Shape;600;p4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It’s important to note that you are </a:t>
            </a:r>
            <a:r>
              <a:rPr b="1" i="1" lang="en-US"/>
              <a:t>NOT</a:t>
            </a:r>
            <a:r>
              <a:rPr lang="en-US"/>
              <a:t> logging into any specific resource, Alpine, Summit, etc.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When you log in, you land on our </a:t>
            </a:r>
            <a:r>
              <a:rPr b="1" i="1" lang="en-US"/>
              <a:t>login nodes</a:t>
            </a:r>
            <a:endParaRPr b="1" i="1"/>
          </a:p>
          <a:p>
            <a:pPr indent="0" lvl="0" marL="177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From </a:t>
            </a:r>
            <a:r>
              <a:rPr b="1" i="1" lang="en-US"/>
              <a:t>there</a:t>
            </a:r>
            <a:r>
              <a:rPr lang="en-US"/>
              <a:t>, you can access our other resources: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Alpine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Summit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Blanca</a:t>
            </a:r>
            <a:endParaRPr/>
          </a:p>
        </p:txBody>
      </p:sp>
      <p:sp>
        <p:nvSpPr>
          <p:cNvPr id="608" name="Google Shape;608;p4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flipH="1" rot="10800000">
              <a:off x="1369925" y="3505100"/>
              <a:ext cx="5001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flipH="1" rot="10800000">
              <a:off x="2144025" y="3231075"/>
              <a:ext cx="772200" cy="27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flipH="1" rot="10800000">
              <a:off x="2717175" y="3761725"/>
              <a:ext cx="987300" cy="448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flipH="1" rot="5400000">
              <a:off x="6700375" y="3399525"/>
              <a:ext cx="163800" cy="471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flipH="1" rot="5400000">
              <a:off x="7041675" y="3058425"/>
              <a:ext cx="163800" cy="729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flipH="1" rot="5400000">
              <a:off x="5846976" y="3673750"/>
              <a:ext cx="179400" cy="3894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flipH="1" rot="5400000">
            <a:off x="8466500" y="2730200"/>
            <a:ext cx="2205000" cy="39450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flipH="1" rot="10800000">
              <a:off x="1369925" y="3505100"/>
              <a:ext cx="5001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flipH="1" rot="10800000">
              <a:off x="2144025" y="3231075"/>
              <a:ext cx="772200" cy="27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flipH="1" rot="10800000">
              <a:off x="2717175" y="3761725"/>
              <a:ext cx="987300" cy="448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flipH="1" rot="5400000">
              <a:off x="6700375" y="3399525"/>
              <a:ext cx="163800" cy="471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flipH="1" rot="5400000">
              <a:off x="7041675" y="3058425"/>
              <a:ext cx="163800" cy="729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flipH="1" rot="5400000">
              <a:off x="5846976" y="3673750"/>
              <a:ext cx="179400" cy="3894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Account Check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Does anyone </a:t>
            </a:r>
            <a:r>
              <a:rPr b="1" i="1" lang="en-US"/>
              <a:t>not</a:t>
            </a:r>
            <a:r>
              <a:rPr lang="en-US"/>
              <a:t> have a </a:t>
            </a:r>
            <a:r>
              <a:rPr b="1" lang="en-US"/>
              <a:t>CU Research Computing account</a:t>
            </a:r>
            <a:r>
              <a:rPr lang="en-US"/>
              <a:t> who would like to use a temporary account*?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400"/>
              <a:t>*only available during seminar</a:t>
            </a:r>
            <a:endParaRPr i="1" sz="24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90" name="Google Shape;690;p53"/>
          <p:cNvGraphicFramePr/>
          <p:nvPr/>
        </p:nvGraphicFramePr>
        <p:xfrm>
          <a:off x="991375" y="1690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/>
                <a:gridCol w="4067325"/>
                <a:gridCol w="3126650"/>
              </a:tblGrid>
              <a:tr h="55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025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Matlab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lpine Compile Nodes</a:t>
            </a:r>
            <a:endParaRPr/>
          </a:p>
        </p:txBody>
      </p:sp>
      <p:sp>
        <p:nvSpPr>
          <p:cNvPr id="697" name="Google Shape;697;p5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i="1" lang="en-US"/>
              <a:t>slightly </a:t>
            </a:r>
            <a:r>
              <a:rPr lang="en-US"/>
              <a:t>differently: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b="1"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-US" sz="27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-US" sz="27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-US" sz="27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baseline="-25000"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b="1" lang="en-US" sz="27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b="1" sz="27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indent="342900" lvl="0" marL="5715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b="1"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22" name="Google Shape;722;p57"/>
          <p:cNvGraphicFramePr/>
          <p:nvPr/>
        </p:nvGraphicFramePr>
        <p:xfrm>
          <a:off x="859125" y="1690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237175"/>
                <a:gridCol w="4019350"/>
                <a:gridCol w="3259075"/>
              </a:tblGrid>
              <a:tr h="5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Scratch (10TB)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26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775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the Filesystem</a:t>
            </a:r>
            <a:endParaRPr/>
          </a:p>
        </p:txBody>
      </p:sp>
      <p:sp>
        <p:nvSpPr>
          <p:cNvPr id="729" name="Google Shape;729;p5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30" name="Google Shape;730;p5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indent="0" lvl="0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i="1" lang="en-US" sz="2400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b="1" i="1" lang="en-US" sz="2400"/>
              <a:t>job</a:t>
            </a:r>
            <a:r>
              <a:rPr lang="en-US" sz="2400"/>
              <a:t>”?</a:t>
            </a:r>
            <a:endParaRPr sz="2400"/>
          </a:p>
          <a:p>
            <a:pPr indent="-266700" lvl="2" marL="1143000" rtl="0" algn="l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indent="-266700" lvl="2" marL="1143000" rtl="0" algn="l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b="1" lang="en-US" sz="2400"/>
              <a:t>Batch jobs</a:t>
            </a:r>
            <a:endParaRPr b="1" sz="2400"/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indent="-215900" lvl="2" marL="11430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indent="-215900" lvl="2" marL="11430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b="1" lang="en-US" sz="2400"/>
              <a:t>Interactive jobs</a:t>
            </a:r>
            <a:endParaRPr b="1" sz="2400"/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Management </a:t>
              </a:r>
              <a:endParaRPr sz="13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service</a:t>
              </a:r>
              <a:endParaRPr sz="130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9" name="Google Shape;769;p62"/>
            <p:cNvCxnSpPr/>
            <p:nvPr/>
          </p:nvCxnSpPr>
          <p:spPr>
            <a:xfrm flipH="1" rot="10800000">
              <a:off x="5394625" y="2054050"/>
              <a:ext cx="1070100" cy="580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What is CU Research Computing (CURC)?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Understand Basic CURC Resources &amp; the Alpine cluster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Getting an account &amp; logging in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Navigate the RC system</a:t>
            </a:r>
            <a:endParaRPr>
              <a:highlight>
                <a:srgbClr val="F4CCCC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Running a job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Help!</a:t>
            </a:r>
            <a:endParaRPr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S</a:t>
            </a:r>
            <a:r>
              <a:rPr lang="en-US"/>
              <a:t>imple </a:t>
            </a:r>
            <a:r>
              <a:rPr b="1" lang="en-US"/>
              <a:t>L</a:t>
            </a:r>
            <a:r>
              <a:rPr lang="en-US"/>
              <a:t>inux </a:t>
            </a:r>
            <a:r>
              <a:rPr b="1" lang="en-US"/>
              <a:t>U</a:t>
            </a:r>
            <a:r>
              <a:rPr lang="en-US"/>
              <a:t>tility for </a:t>
            </a:r>
            <a:r>
              <a:rPr b="1" lang="en-US"/>
              <a:t>R</a:t>
            </a:r>
            <a:r>
              <a:rPr lang="en-US"/>
              <a:t>esource </a:t>
            </a:r>
            <a:r>
              <a:rPr b="1" lang="en-US"/>
              <a:t>M</a:t>
            </a:r>
            <a:r>
              <a:rPr lang="en-US"/>
              <a:t>anagement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/>
          <p:nvPr>
            <p:ph idx="1" type="body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826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indent="-4826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indent="-4826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/>
          <p:nvPr>
            <p:ph idx="4294967295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flipH="1" rot="10800000">
              <a:off x="3409075" y="2833463"/>
              <a:ext cx="31422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/>
          <p:nvPr>
            <p:ph idx="1" type="body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277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0" lvl="0" marL="114277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/>
              <a:t>Number of tasks:   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1677">
              <a:latin typeface="Courier"/>
              <a:ea typeface="Courier"/>
              <a:cs typeface="Courier"/>
              <a:sym typeface="Courier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>
              <a:latin typeface="Courier"/>
              <a:ea typeface="Courier"/>
              <a:cs typeface="Courier"/>
              <a:sym typeface="Courier"/>
            </a:endParaRPr>
          </a:p>
          <a:p>
            <a:pPr indent="-148272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392"/>
          </a:p>
          <a:p>
            <a:pPr indent="-236696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/>
              <a:t>FYI:  You do NOT actually type &lt;&gt; above – this designates something specific you as a user must enter about your job</a:t>
            </a:r>
            <a:endParaRPr sz="12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29"/>
          </a:p>
        </p:txBody>
      </p:sp>
      <p:sp>
        <p:nvSpPr>
          <p:cNvPr id="817" name="Google Shape;817;p6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b="1" i="1" lang="en-US"/>
              <a:t>MANY</a:t>
            </a:r>
            <a:r>
              <a:rPr b="1" lang="en-US"/>
              <a:t> </a:t>
            </a:r>
            <a:r>
              <a:rPr lang="en-US"/>
              <a:t>slurm directives, most of which are not required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Wall time</a:t>
            </a:r>
            <a:r>
              <a:rPr lang="en-US"/>
              <a:t>: Max time your job will run for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Node count</a:t>
            </a:r>
            <a:r>
              <a:rPr lang="en-US"/>
              <a:t>: # of nodes requested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Core count</a:t>
            </a:r>
            <a:r>
              <a:rPr lang="en-US"/>
              <a:t>: # of cores requested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33" name="Google Shape;833;p68"/>
          <p:cNvGraphicFramePr/>
          <p:nvPr/>
        </p:nvGraphicFramePr>
        <p:xfrm>
          <a:off x="838209" y="217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/>
                <a:gridCol w="2173000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amilan-&lt;institution&gt;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ami100-&lt;institution&gt;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/>
                        <a:t>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AMD MI100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aa100-&lt;institution&gt;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GPU 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Nvidia A100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4" name="Google Shape;834;p68"/>
          <p:cNvSpPr txBox="1"/>
          <p:nvPr/>
        </p:nvSpPr>
        <p:spPr>
          <a:xfrm>
            <a:off x="905225" y="4929500"/>
            <a:ext cx="566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Institutions: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ucb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University of Colorado, Boulder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csu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Colorado State University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amc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Anschutz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Medical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Campus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9"/>
          <p:cNvSpPr txBox="1"/>
          <p:nvPr>
            <p:ph type="title"/>
          </p:nvPr>
        </p:nvSpPr>
        <p:spPr>
          <a:xfrm>
            <a:off x="838200" y="365125"/>
            <a:ext cx="10872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hostname.sh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6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15265" lvl="0" marL="228600" rtl="0" algn="l">
              <a:spcBef>
                <a:spcPts val="8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3400"/>
              <a:t>Submit a slurm job with the following instructions:</a:t>
            </a:r>
            <a:endParaRPr sz="3400"/>
          </a:p>
          <a:p>
            <a:pPr indent="-6413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368826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be submitted from a bash script named </a:t>
            </a:r>
            <a:r>
              <a:rPr b="1" lang="en-US" sz="3154"/>
              <a:t>hostname.sh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run on </a:t>
            </a:r>
            <a:r>
              <a:rPr b="1" lang="en-US" sz="3154"/>
              <a:t>1 node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We will request </a:t>
            </a:r>
            <a:r>
              <a:rPr b="1" lang="en-US" sz="3154"/>
              <a:t>1 minute of wall time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Run on the </a:t>
            </a:r>
            <a:r>
              <a:rPr b="1" lang="en-US" sz="3154"/>
              <a:t>amilan-ucb partition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Output should </a:t>
            </a:r>
            <a:r>
              <a:rPr b="1" lang="en-US" sz="3154"/>
              <a:t>contain job id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should run the </a:t>
            </a:r>
            <a:r>
              <a:rPr b="1" lang="en-US" sz="3154"/>
              <a:t>Unix “</a:t>
            </a:r>
            <a:r>
              <a:rPr b="1" lang="en-US" sz="3154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b="1" lang="en-US" sz="3154"/>
              <a:t>” command</a:t>
            </a:r>
            <a:endParaRPr b="1" sz="315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49" name="Google Shape;849;p7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 up batch job </a:t>
            </a:r>
            <a:r>
              <a:rPr lang="en-US"/>
              <a:t>boilerplate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</a:t>
            </a:r>
            <a:r>
              <a:rPr lang="en-US"/>
              <a:t>sing text editor (vim or nano), create a file called </a:t>
            </a:r>
            <a:r>
              <a:rPr b="1" lang="en-US"/>
              <a:t>hostname.sh</a:t>
            </a:r>
            <a:r>
              <a:rPr lang="en-US"/>
              <a:t> with the following text:</a:t>
            </a:r>
            <a:r>
              <a:rPr lang="en-US"/>
              <a:t> </a:t>
            </a:r>
            <a:endParaRPr/>
          </a:p>
        </p:txBody>
      </p:sp>
      <p:sp>
        <p:nvSpPr>
          <p:cNvPr id="850" name="Google Shape;850;p7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70"/>
          <p:cNvSpPr txBox="1"/>
          <p:nvPr/>
        </p:nvSpPr>
        <p:spPr>
          <a:xfrm>
            <a:off x="4148550" y="3226175"/>
            <a:ext cx="3894900" cy="26781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58" name="Google Shape;858;p71"/>
          <p:cNvSpPr txBox="1"/>
          <p:nvPr>
            <p:ph idx="1" type="body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-US"/>
              <a:t>Directives:</a:t>
            </a:r>
            <a:endParaRPr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node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minute wall time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“amilan-ucb” partition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Output should contain job id</a:t>
            </a:r>
            <a:endParaRPr sz="3200"/>
          </a:p>
        </p:txBody>
      </p:sp>
      <p:sp>
        <p:nvSpPr>
          <p:cNvPr id="859" name="Google Shape;859;p7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0" name="Google Shape;860;p71"/>
          <p:cNvSpPr txBox="1"/>
          <p:nvPr>
            <p:ph idx="1" type="body"/>
          </p:nvPr>
        </p:nvSpPr>
        <p:spPr>
          <a:xfrm>
            <a:off x="62645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 lnSpcReduction="10000"/>
          </a:bodyPr>
          <a:lstStyle/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Number of nodes: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Wall time:	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5500"/>
              <a:t>Partition: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Output file</a:t>
            </a:r>
            <a:r>
              <a:rPr lang="en-US" sz="5500"/>
              <a:t>:</a:t>
            </a:r>
            <a:r>
              <a:rPr lang="en-US" sz="5500"/>
              <a:t>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--output=&lt;file name&gt; 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(%j gives you job id)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67" name="Google Shape;867;p7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Software:</a:t>
            </a:r>
            <a:endParaRPr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Do we need any software? (modules)</a:t>
            </a:r>
            <a:endParaRPr sz="23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User script:</a:t>
            </a:r>
            <a:endParaRPr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command do we want to run?</a:t>
            </a:r>
            <a:endParaRPr sz="2900"/>
          </a:p>
        </p:txBody>
      </p:sp>
      <p:sp>
        <p:nvSpPr>
          <p:cNvPr id="868" name="Google Shape;868;p7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75" name="Google Shape;875;p7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# Number of requested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 # Max wall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--partition=amilan-ucb         # Specify Summit haswell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--output=hostname_%j.out       # Rename standard output file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76" name="Google Shape;876;p7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a Job</a:t>
            </a:r>
            <a:endParaRPr/>
          </a:p>
        </p:txBody>
      </p:sp>
      <p:sp>
        <p:nvSpPr>
          <p:cNvPr id="883" name="Google Shape;883;p7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Load up the slurm Alpine module (default is still Summit)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Submit the job: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sbatch &lt;script-name&gt;.sh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Check output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cat &lt;output-name&gt;.out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7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What is CU Research Computing (CURC)?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Understand Basic Resources (Alpine cluster)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Getting an account &amp; logging in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Navigate the RC system</a:t>
            </a:r>
            <a:endParaRPr>
              <a:highlight>
                <a:srgbClr val="F4CCCC"/>
              </a:highlight>
            </a:endParaRPr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Running a job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Help!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Documentation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D1C1D"/>
              </a:solidFill>
            </a:endParaRPr>
          </a:p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D1C1D"/>
              </a:solidFill>
            </a:endParaRPr>
          </a:p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Helpdesk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907" name="Google Shape;907;p7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915" name="Google Shape;915;p7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CU Research Computing?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CU Research Computing?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838200" y="1825625"/>
            <a:ext cx="5481600" cy="20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Large-scale, beyond-the-desktop computing resources for the University of Colorado and more!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25" y="1917550"/>
            <a:ext cx="4296075" cy="34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3547752"/>
            <a:ext cx="1307687" cy="13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860" y="3177198"/>
            <a:ext cx="2519216" cy="120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6306" y="4669169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fmla="val -63095" name="adj1"/>
                <a:gd fmla="val 22408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flipH="1" rot="10800000">
              <a:off x="4276200" y="2530064"/>
              <a:ext cx="1644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flipH="1" rot="10800000">
              <a:off x="4657757" y="2312874"/>
              <a:ext cx="612600" cy="217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flipH="1" rot="10800000">
              <a:off x="5112413" y="2755577"/>
              <a:ext cx="534300" cy="334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